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sldIdLst>
    <p:sldId id="2147483411" r:id="rId5"/>
    <p:sldId id="2147483412" r:id="rId6"/>
    <p:sldId id="2147483413" r:id="rId7"/>
    <p:sldId id="2147483414" r:id="rId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0"/>
  </p:normalViewPr>
  <p:slideViewPr>
    <p:cSldViewPr snapToGrid="0">
      <p:cViewPr varScale="1">
        <p:scale>
          <a:sx n="90" d="100"/>
          <a:sy n="90" d="100"/>
        </p:scale>
        <p:origin x="23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D2F288-7FE1-024A-9A1F-BC5C44B2F23D}" type="datetimeFigureOut">
              <a:rPr lang="sv-SE" smtClean="0"/>
              <a:t>2023-12-12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B58BD9-95D7-1D4C-8ABA-79CBE745242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84932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bi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2646947"/>
            <a:ext cx="10152062" cy="2310064"/>
          </a:xfrm>
        </p:spPr>
        <p:txBody>
          <a:bodyPr anchor="t"/>
          <a:lstStyle>
            <a:lvl1pPr algn="l">
              <a:lnSpc>
                <a:spcPct val="80000"/>
              </a:lnSpc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1412875"/>
            <a:ext cx="10152062" cy="1075642"/>
          </a:xfrm>
        </p:spPr>
        <p:txBody>
          <a:bodyPr anchor="b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Your name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-135898"/>
            <a:ext cx="504946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Title Slide</a:t>
            </a:r>
          </a:p>
        </p:txBody>
      </p:sp>
      <p:pic>
        <p:nvPicPr>
          <p:cNvPr id="7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>
          <a:xfrm>
            <a:off x="515936" y="6393416"/>
            <a:ext cx="3492502" cy="2137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30 January 2023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15936" y="6156136"/>
            <a:ext cx="3492502" cy="212725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Edition</a:t>
            </a:r>
          </a:p>
        </p:txBody>
      </p:sp>
    </p:spTree>
    <p:extLst>
      <p:ext uri="{BB962C8B-B14F-4D97-AF65-F5344CB8AC3E}">
        <p14:creationId xmlns:p14="http://schemas.microsoft.com/office/powerpoint/2010/main" val="202844569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Divider -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1120654"/>
            <a:ext cx="10152062" cy="2310064"/>
          </a:xfrm>
        </p:spPr>
        <p:txBody>
          <a:bodyPr anchor="b"/>
          <a:lstStyle>
            <a:lvl1pPr algn="l">
              <a:lnSpc>
                <a:spcPct val="80000"/>
              </a:lnSpc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3485722"/>
            <a:ext cx="10152062" cy="1075642"/>
          </a:xfrm>
        </p:spPr>
        <p:txBody>
          <a:bodyPr anchor="t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-135898"/>
            <a:ext cx="1118896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Chapter Divider - Blue</a:t>
            </a:r>
          </a:p>
        </p:txBody>
      </p:sp>
      <p:pic>
        <p:nvPicPr>
          <p:cNvPr id="5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106309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hapter Divider - Grey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1120654"/>
            <a:ext cx="10152062" cy="2310064"/>
          </a:xfrm>
        </p:spPr>
        <p:txBody>
          <a:bodyPr anchor="b"/>
          <a:lstStyle>
            <a:lvl1pPr algn="l">
              <a:lnSpc>
                <a:spcPct val="80000"/>
              </a:lnSpc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3485722"/>
            <a:ext cx="10152062" cy="1075642"/>
          </a:xfrm>
        </p:spPr>
        <p:txBody>
          <a:bodyPr anchor="t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-135898"/>
            <a:ext cx="1133324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Chapter Divider - Grey</a:t>
            </a:r>
          </a:p>
        </p:txBody>
      </p:sp>
      <p:pic>
        <p:nvPicPr>
          <p:cNvPr id="5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12326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hapter Divider - Image">
    <p:bg>
      <p:bgPr>
        <a:solidFill>
          <a:srgbClr val="C8C9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tIns="180000">
            <a:normAutofit/>
          </a:bodyPr>
          <a:lstStyle>
            <a:lvl1pPr marL="0" indent="0" algn="ctr">
              <a:buNone/>
              <a:defRPr sz="1000" baseline="0"/>
            </a:lvl1pPr>
          </a:lstStyle>
          <a:p>
            <a:r>
              <a:rPr lang="en-US"/>
              <a:t>Select the image Placeholder and use an image from Scania Image Bank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3485722"/>
            <a:ext cx="10152062" cy="1075642"/>
          </a:xfrm>
        </p:spPr>
        <p:txBody>
          <a:bodyPr anchor="t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1120654"/>
            <a:ext cx="10152062" cy="2310064"/>
          </a:xfrm>
        </p:spPr>
        <p:txBody>
          <a:bodyPr anchor="b"/>
          <a:lstStyle>
            <a:lvl1pPr algn="l">
              <a:lnSpc>
                <a:spcPct val="80000"/>
              </a:lnSpc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-135898"/>
            <a:ext cx="1205458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Chapter Divider - Image</a:t>
            </a:r>
          </a:p>
        </p:txBody>
      </p:sp>
    </p:spTree>
    <p:extLst>
      <p:ext uri="{BB962C8B-B14F-4D97-AF65-F5344CB8AC3E}">
        <p14:creationId xmlns:p14="http://schemas.microsoft.com/office/powerpoint/2010/main" val="1421267000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-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30 January 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183C6E6-4335-4428-AB21-BBACF8148F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008438" y="1412875"/>
            <a:ext cx="4175124" cy="2547233"/>
          </a:xfrm>
        </p:spPr>
        <p:txBody>
          <a:bodyPr anchor="b">
            <a:noAutofit/>
          </a:bodyPr>
          <a:lstStyle>
            <a:lvl1pPr marL="0" indent="0">
              <a:buNone/>
              <a:defRPr sz="2200" baseline="0">
                <a:solidFill>
                  <a:schemeClr val="bg1"/>
                </a:solidFill>
                <a:latin typeface="+mn-lt"/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“Click to add quote,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id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.”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008438" y="4118235"/>
            <a:ext cx="4175124" cy="584393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Click to add source of quotation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-135898"/>
            <a:ext cx="63158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Quote - Blue</a:t>
            </a:r>
          </a:p>
        </p:txBody>
      </p:sp>
      <p:pic>
        <p:nvPicPr>
          <p:cNvPr id="11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862933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- Grey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30 January 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183C6E6-4335-4428-AB21-BBACF8148F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008438" y="1412875"/>
            <a:ext cx="4175124" cy="2547233"/>
          </a:xfrm>
        </p:spPr>
        <p:txBody>
          <a:bodyPr anchor="b">
            <a:noAutofit/>
          </a:bodyPr>
          <a:lstStyle>
            <a:lvl1pPr marL="0" indent="0">
              <a:buNone/>
              <a:defRPr sz="2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“Click to add quote,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id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.”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008438" y="4118235"/>
            <a:ext cx="4175124" cy="584393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Click to add source of quotation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-135898"/>
            <a:ext cx="646011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Quote - Grey</a:t>
            </a:r>
          </a:p>
        </p:txBody>
      </p:sp>
      <p:pic>
        <p:nvPicPr>
          <p:cNvPr id="11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588845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-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tIns="180000">
            <a:normAutofit/>
          </a:bodyPr>
          <a:lstStyle>
            <a:lvl1pPr marL="0" indent="0" algn="ctr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Select the image Placeholder and use an image from Scania Image Bank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30 January 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183C6E6-4335-4428-AB21-BBACF8148F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008438" y="1412875"/>
            <a:ext cx="4175124" cy="2547233"/>
          </a:xfrm>
        </p:spPr>
        <p:txBody>
          <a:bodyPr anchor="b">
            <a:noAutofit/>
          </a:bodyPr>
          <a:lstStyle>
            <a:lvl1pPr marL="0" indent="0">
              <a:buNone/>
              <a:defRPr sz="2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“Click to add quote,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Morbi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id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elementum</a:t>
            </a:r>
            <a:r>
              <a:rPr lang="en-US"/>
              <a:t> </a:t>
            </a:r>
            <a:r>
              <a:rPr lang="en-US" err="1"/>
              <a:t>feugiat</a:t>
            </a:r>
            <a:r>
              <a:rPr lang="en-US"/>
              <a:t>.”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008438" y="4118235"/>
            <a:ext cx="4175124" cy="584393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Click to add source of quotation</a:t>
            </a:r>
          </a:p>
        </p:txBody>
      </p:sp>
      <p:pic>
        <p:nvPicPr>
          <p:cNvPr id="11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0" y="-135898"/>
            <a:ext cx="71814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Quote - Image</a:t>
            </a:r>
          </a:p>
        </p:txBody>
      </p:sp>
    </p:spTree>
    <p:extLst>
      <p:ext uri="{BB962C8B-B14F-4D97-AF65-F5344CB8AC3E}">
        <p14:creationId xmlns:p14="http://schemas.microsoft.com/office/powerpoint/2010/main" val="4076586457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 Page -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4743880"/>
            <a:ext cx="4175124" cy="586096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1200" b="0" baseline="0">
                <a:solidFill>
                  <a:schemeClr val="bg1"/>
                </a:solidFill>
                <a:latin typeface="Scania Office Bold" panose="00000800000000000000" pitchFamily="2" charset="0"/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Click to add your name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5344932"/>
            <a:ext cx="4175124" cy="1049676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000" baseline="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Click to add Company name, Title, Department, Phone number,</a:t>
            </a:r>
            <a:br>
              <a:rPr lang="en-US"/>
            </a:br>
            <a:r>
              <a:rPr lang="en-US"/>
              <a:t>E-mail address, Web address</a:t>
            </a:r>
          </a:p>
        </p:txBody>
      </p:sp>
      <p:sp>
        <p:nvSpPr>
          <p:cNvPr id="6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135898"/>
            <a:ext cx="825547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Last Page - Blue</a:t>
            </a:r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11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ScaniaWordmark">
            <a:extLst>
              <a:ext uri="{FF2B5EF4-FFF2-40B4-BE49-F238E27FC236}">
                <a16:creationId xmlns:a16="http://schemas.microsoft.com/office/drawing/2014/main" id="{AD32A4A4-C06E-481B-8119-57507B2981E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237985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 Page - Grey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4743880"/>
            <a:ext cx="4175124" cy="586096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1200" b="0" baseline="0">
                <a:solidFill>
                  <a:schemeClr val="bg1"/>
                </a:solidFill>
                <a:latin typeface="Scania Office Bold" panose="00000800000000000000" pitchFamily="2" charset="0"/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Click to add your name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5344932"/>
            <a:ext cx="4175124" cy="1049676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000" baseline="0">
                <a:solidFill>
                  <a:schemeClr val="bg1"/>
                </a:solidFill>
              </a:defRPr>
            </a:lvl1pPr>
            <a:lvl2pPr marL="268287" indent="0">
              <a:buNone/>
              <a:defRPr sz="1400"/>
            </a:lvl2pPr>
            <a:lvl3pPr marL="536575" indent="0">
              <a:buNone/>
              <a:defRPr sz="1400"/>
            </a:lvl3pPr>
            <a:lvl4pPr marL="893763" indent="0">
              <a:buNone/>
              <a:defRPr sz="1400"/>
            </a:lvl4pPr>
            <a:lvl5pPr marL="1258887" indent="0">
              <a:buNone/>
              <a:defRPr sz="1400"/>
            </a:lvl5pPr>
          </a:lstStyle>
          <a:p>
            <a:pPr lvl="0"/>
            <a:r>
              <a:rPr lang="en-US"/>
              <a:t>Click to add Company name, Title, Department, Phone number,</a:t>
            </a:r>
            <a:br>
              <a:rPr lang="en-US"/>
            </a:br>
            <a:r>
              <a:rPr lang="en-US"/>
              <a:t>E-mail address, Web address</a:t>
            </a:r>
          </a:p>
        </p:txBody>
      </p:sp>
      <p:sp>
        <p:nvSpPr>
          <p:cNvPr id="6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135898"/>
            <a:ext cx="839974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Last Page - Grey</a:t>
            </a:r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11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ScaniaWordmark">
            <a:extLst>
              <a:ext uri="{FF2B5EF4-FFF2-40B4-BE49-F238E27FC236}">
                <a16:creationId xmlns:a16="http://schemas.microsoft.com/office/drawing/2014/main" id="{CA39F27C-E458-4FC6-98F5-9F1B2B70E79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50893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ast Page/Chapter Divider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135898"/>
            <a:ext cx="1335302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Last Page/Chapter Divider</a:t>
            </a:r>
          </a:p>
        </p:txBody>
      </p:sp>
      <p:pic>
        <p:nvPicPr>
          <p:cNvPr id="5" name="ScaniaSymbolLarg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933" y="1447796"/>
            <a:ext cx="6294133" cy="354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578357"/>
      </p:ext>
    </p:extLst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ast Page/Chapter Divider -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135898"/>
            <a:ext cx="1335302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Last Page/Chapter Divider</a:t>
            </a:r>
          </a:p>
        </p:txBody>
      </p:sp>
      <p:pic>
        <p:nvPicPr>
          <p:cNvPr id="5" name="ScaniaSymbolLarg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698"/>
          <a:stretch/>
        </p:blipFill>
        <p:spPr>
          <a:xfrm>
            <a:off x="2948933" y="1447796"/>
            <a:ext cx="6294133" cy="2103971"/>
          </a:xfrm>
          <a:prstGeom prst="rect">
            <a:avLst/>
          </a:prstGeom>
        </p:spPr>
      </p:pic>
      <p:sp>
        <p:nvSpPr>
          <p:cNvPr id="4" name="ScaniaWordmark"/>
          <p:cNvSpPr>
            <a:spLocks noEditPoints="1"/>
          </p:cNvSpPr>
          <p:nvPr/>
        </p:nvSpPr>
        <p:spPr bwMode="auto">
          <a:xfrm>
            <a:off x="3276599" y="3768178"/>
            <a:ext cx="5634567" cy="955170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ScaniaWordmark">
            <a:extLst>
              <a:ext uri="{FF2B5EF4-FFF2-40B4-BE49-F238E27FC236}">
                <a16:creationId xmlns:a16="http://schemas.microsoft.com/office/drawing/2014/main" id="{35DCC831-1B62-41CF-93BA-7890C7F0782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276599" y="3768178"/>
            <a:ext cx="5634567" cy="955170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06645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Grey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2646947"/>
            <a:ext cx="10152062" cy="2310064"/>
          </a:xfrm>
        </p:spPr>
        <p:txBody>
          <a:bodyPr anchor="t"/>
          <a:lstStyle>
            <a:lvl1pPr algn="l">
              <a:lnSpc>
                <a:spcPct val="80000"/>
              </a:lnSpc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1412875"/>
            <a:ext cx="10152062" cy="1075642"/>
          </a:xfrm>
        </p:spPr>
        <p:txBody>
          <a:bodyPr anchor="b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Your name</a:t>
            </a:r>
          </a:p>
        </p:txBody>
      </p:sp>
      <p:sp>
        <p:nvSpPr>
          <p:cNvPr id="7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-135898"/>
            <a:ext cx="841577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Title Slide - Grey</a:t>
            </a:r>
          </a:p>
        </p:txBody>
      </p:sp>
      <p:pic>
        <p:nvPicPr>
          <p:cNvPr id="6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515936" y="6393416"/>
            <a:ext cx="3492502" cy="2137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30 January 2023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15936" y="6156136"/>
            <a:ext cx="3492502" cy="212725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Edition</a:t>
            </a:r>
          </a:p>
        </p:txBody>
      </p:sp>
    </p:spTree>
    <p:extLst>
      <p:ext uri="{BB962C8B-B14F-4D97-AF65-F5344CB8AC3E}">
        <p14:creationId xmlns:p14="http://schemas.microsoft.com/office/powerpoint/2010/main" val="2772468471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 Image">
    <p:bg>
      <p:bgPr>
        <a:solidFill>
          <a:srgbClr val="C8C9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noFill/>
        </p:spPr>
        <p:txBody>
          <a:bodyPr tIns="180000">
            <a:normAutofit/>
          </a:bodyPr>
          <a:lstStyle>
            <a:lvl1pPr marL="0" indent="0" algn="ctr">
              <a:buNone/>
              <a:defRPr sz="1000" baseline="0"/>
            </a:lvl1pPr>
          </a:lstStyle>
          <a:p>
            <a:r>
              <a:rPr lang="en-US"/>
              <a:t>Select the image Placeholder and use an image from Scania Image Bank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5938" y="2646947"/>
            <a:ext cx="10152062" cy="2310064"/>
          </a:xfrm>
        </p:spPr>
        <p:txBody>
          <a:bodyPr anchor="t"/>
          <a:lstStyle>
            <a:lvl1pPr algn="l">
              <a:lnSpc>
                <a:spcPct val="80000"/>
              </a:lnSpc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5939" y="1412875"/>
            <a:ext cx="10152062" cy="1075642"/>
          </a:xfrm>
        </p:spPr>
        <p:txBody>
          <a:bodyPr anchor="b">
            <a:no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cania Office Headline" panose="00000505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Your name</a:t>
            </a:r>
          </a:p>
        </p:txBody>
      </p:sp>
      <p:sp>
        <p:nvSpPr>
          <p:cNvPr id="9" name="ScaniaWordmark"/>
          <p:cNvSpPr>
            <a:spLocks noEditPoints="1"/>
          </p:cNvSpPr>
          <p:nvPr/>
        </p:nvSpPr>
        <p:spPr bwMode="auto">
          <a:xfrm>
            <a:off x="9852144" y="6215608"/>
            <a:ext cx="2026167" cy="343475"/>
          </a:xfrm>
          <a:custGeom>
            <a:avLst/>
            <a:gdLst>
              <a:gd name="T0" fmla="*/ 287 w 676"/>
              <a:gd name="T1" fmla="*/ 65 h 112"/>
              <a:gd name="T2" fmla="*/ 316 w 676"/>
              <a:gd name="T3" fmla="*/ 65 h 112"/>
              <a:gd name="T4" fmla="*/ 493 w 676"/>
              <a:gd name="T5" fmla="*/ 107 h 112"/>
              <a:gd name="T6" fmla="*/ 455 w 676"/>
              <a:gd name="T7" fmla="*/ 4 h 112"/>
              <a:gd name="T8" fmla="*/ 414 w 676"/>
              <a:gd name="T9" fmla="*/ 4 h 112"/>
              <a:gd name="T10" fmla="*/ 365 w 676"/>
              <a:gd name="T11" fmla="*/ 88 h 112"/>
              <a:gd name="T12" fmla="*/ 271 w 676"/>
              <a:gd name="T13" fmla="*/ 4 h 112"/>
              <a:gd name="T14" fmla="*/ 209 w 676"/>
              <a:gd name="T15" fmla="*/ 65 h 112"/>
              <a:gd name="T16" fmla="*/ 166 w 676"/>
              <a:gd name="T17" fmla="*/ 56 h 112"/>
              <a:gd name="T18" fmla="*/ 209 w 676"/>
              <a:gd name="T19" fmla="*/ 44 h 112"/>
              <a:gd name="T20" fmla="*/ 251 w 676"/>
              <a:gd name="T21" fmla="*/ 41 h 112"/>
              <a:gd name="T22" fmla="*/ 125 w 676"/>
              <a:gd name="T23" fmla="*/ 56 h 112"/>
              <a:gd name="T24" fmla="*/ 90 w 676"/>
              <a:gd name="T25" fmla="*/ 44 h 112"/>
              <a:gd name="T26" fmla="*/ 46 w 676"/>
              <a:gd name="T27" fmla="*/ 33 h 112"/>
              <a:gd name="T28" fmla="*/ 80 w 676"/>
              <a:gd name="T29" fmla="*/ 36 h 112"/>
              <a:gd name="T30" fmla="*/ 123 w 676"/>
              <a:gd name="T31" fmla="*/ 34 h 112"/>
              <a:gd name="T32" fmla="*/ 3 w 676"/>
              <a:gd name="T33" fmla="*/ 36 h 112"/>
              <a:gd name="T34" fmla="*/ 70 w 676"/>
              <a:gd name="T35" fmla="*/ 70 h 112"/>
              <a:gd name="T36" fmla="*/ 66 w 676"/>
              <a:gd name="T37" fmla="*/ 87 h 112"/>
              <a:gd name="T38" fmla="*/ 0 w 676"/>
              <a:gd name="T39" fmla="*/ 73 h 112"/>
              <a:gd name="T40" fmla="*/ 64 w 676"/>
              <a:gd name="T41" fmla="*/ 111 h 112"/>
              <a:gd name="T42" fmla="*/ 188 w 676"/>
              <a:gd name="T43" fmla="*/ 112 h 112"/>
              <a:gd name="T44" fmla="*/ 231 w 676"/>
              <a:gd name="T45" fmla="*/ 107 h 112"/>
              <a:gd name="T46" fmla="*/ 277 w 676"/>
              <a:gd name="T47" fmla="*/ 92 h 112"/>
              <a:gd name="T48" fmla="*/ 332 w 676"/>
              <a:gd name="T49" fmla="*/ 107 h 112"/>
              <a:gd name="T50" fmla="*/ 373 w 676"/>
              <a:gd name="T51" fmla="*/ 107 h 112"/>
              <a:gd name="T52" fmla="*/ 404 w 676"/>
              <a:gd name="T53" fmla="*/ 48 h 112"/>
              <a:gd name="T54" fmla="*/ 619 w 676"/>
              <a:gd name="T55" fmla="*/ 65 h 112"/>
              <a:gd name="T56" fmla="*/ 605 w 676"/>
              <a:gd name="T57" fmla="*/ 28 h 112"/>
              <a:gd name="T58" fmla="*/ 676 w 676"/>
              <a:gd name="T59" fmla="*/ 107 h 112"/>
              <a:gd name="T60" fmla="*/ 574 w 676"/>
              <a:gd name="T61" fmla="*/ 4 h 112"/>
              <a:gd name="T62" fmla="*/ 542 w 676"/>
              <a:gd name="T63" fmla="*/ 4 h 112"/>
              <a:gd name="T64" fmla="*/ 503 w 676"/>
              <a:gd name="T65" fmla="*/ 107 h 112"/>
              <a:gd name="T66" fmla="*/ 542 w 676"/>
              <a:gd name="T67" fmla="*/ 107 h 112"/>
              <a:gd name="T68" fmla="*/ 580 w 676"/>
              <a:gd name="T69" fmla="*/ 92 h 112"/>
              <a:gd name="T70" fmla="*/ 635 w 676"/>
              <a:gd name="T71" fmla="*/ 10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76" h="112">
                <a:moveTo>
                  <a:pt x="316" y="65"/>
                </a:moveTo>
                <a:cubicBezTo>
                  <a:pt x="287" y="65"/>
                  <a:pt x="287" y="65"/>
                  <a:pt x="287" y="65"/>
                </a:cubicBezTo>
                <a:cubicBezTo>
                  <a:pt x="302" y="28"/>
                  <a:pt x="302" y="28"/>
                  <a:pt x="302" y="28"/>
                </a:cubicBezTo>
                <a:lnTo>
                  <a:pt x="316" y="65"/>
                </a:lnTo>
                <a:close/>
                <a:moveTo>
                  <a:pt x="448" y="107"/>
                </a:moveTo>
                <a:cubicBezTo>
                  <a:pt x="493" y="107"/>
                  <a:pt x="493" y="107"/>
                  <a:pt x="493" y="107"/>
                </a:cubicBezTo>
                <a:cubicBezTo>
                  <a:pt x="493" y="4"/>
                  <a:pt x="493" y="4"/>
                  <a:pt x="493" y="4"/>
                </a:cubicBezTo>
                <a:cubicBezTo>
                  <a:pt x="455" y="4"/>
                  <a:pt x="455" y="4"/>
                  <a:pt x="455" y="4"/>
                </a:cubicBezTo>
                <a:cubicBezTo>
                  <a:pt x="455" y="58"/>
                  <a:pt x="455" y="58"/>
                  <a:pt x="455" y="58"/>
                </a:cubicBezTo>
                <a:cubicBezTo>
                  <a:pt x="414" y="4"/>
                  <a:pt x="414" y="4"/>
                  <a:pt x="414" y="4"/>
                </a:cubicBezTo>
                <a:cubicBezTo>
                  <a:pt x="365" y="4"/>
                  <a:pt x="365" y="4"/>
                  <a:pt x="365" y="4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33" y="4"/>
                  <a:pt x="333" y="4"/>
                  <a:pt x="333" y="4"/>
                </a:cubicBezTo>
                <a:cubicBezTo>
                  <a:pt x="271" y="4"/>
                  <a:pt x="271" y="4"/>
                  <a:pt x="271" y="4"/>
                </a:cubicBezTo>
                <a:cubicBezTo>
                  <a:pt x="247" y="65"/>
                  <a:pt x="247" y="65"/>
                  <a:pt x="247" y="65"/>
                </a:cubicBezTo>
                <a:cubicBezTo>
                  <a:pt x="209" y="65"/>
                  <a:pt x="209" y="65"/>
                  <a:pt x="209" y="65"/>
                </a:cubicBezTo>
                <a:cubicBezTo>
                  <a:pt x="207" y="77"/>
                  <a:pt x="200" y="83"/>
                  <a:pt x="188" y="83"/>
                </a:cubicBezTo>
                <a:cubicBezTo>
                  <a:pt x="174" y="83"/>
                  <a:pt x="166" y="73"/>
                  <a:pt x="166" y="56"/>
                </a:cubicBezTo>
                <a:cubicBezTo>
                  <a:pt x="166" y="39"/>
                  <a:pt x="174" y="28"/>
                  <a:pt x="188" y="28"/>
                </a:cubicBezTo>
                <a:cubicBezTo>
                  <a:pt x="200" y="28"/>
                  <a:pt x="207" y="34"/>
                  <a:pt x="209" y="44"/>
                </a:cubicBezTo>
                <a:cubicBezTo>
                  <a:pt x="251" y="44"/>
                  <a:pt x="251" y="44"/>
                  <a:pt x="251" y="44"/>
                </a:cubicBezTo>
                <a:cubicBezTo>
                  <a:pt x="251" y="41"/>
                  <a:pt x="251" y="41"/>
                  <a:pt x="251" y="41"/>
                </a:cubicBezTo>
                <a:cubicBezTo>
                  <a:pt x="251" y="18"/>
                  <a:pt x="231" y="0"/>
                  <a:pt x="188" y="0"/>
                </a:cubicBezTo>
                <a:cubicBezTo>
                  <a:pt x="142" y="0"/>
                  <a:pt x="125" y="23"/>
                  <a:pt x="125" y="56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19" y="51"/>
                  <a:pt x="108" y="47"/>
                  <a:pt x="90" y="44"/>
                </a:cubicBezTo>
                <a:cubicBezTo>
                  <a:pt x="63" y="40"/>
                  <a:pt x="63" y="40"/>
                  <a:pt x="63" y="40"/>
                </a:cubicBezTo>
                <a:cubicBezTo>
                  <a:pt x="53" y="39"/>
                  <a:pt x="46" y="38"/>
                  <a:pt x="46" y="33"/>
                </a:cubicBezTo>
                <a:cubicBezTo>
                  <a:pt x="46" y="28"/>
                  <a:pt x="50" y="24"/>
                  <a:pt x="61" y="24"/>
                </a:cubicBezTo>
                <a:cubicBezTo>
                  <a:pt x="73" y="24"/>
                  <a:pt x="80" y="29"/>
                  <a:pt x="80" y="36"/>
                </a:cubicBezTo>
                <a:cubicBezTo>
                  <a:pt x="123" y="36"/>
                  <a:pt x="123" y="36"/>
                  <a:pt x="123" y="36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13"/>
                  <a:pt x="103" y="0"/>
                  <a:pt x="63" y="0"/>
                </a:cubicBezTo>
                <a:cubicBezTo>
                  <a:pt x="21" y="0"/>
                  <a:pt x="3" y="15"/>
                  <a:pt x="3" y="36"/>
                </a:cubicBezTo>
                <a:cubicBezTo>
                  <a:pt x="3" y="53"/>
                  <a:pt x="14" y="62"/>
                  <a:pt x="39" y="66"/>
                </a:cubicBezTo>
                <a:cubicBezTo>
                  <a:pt x="70" y="70"/>
                  <a:pt x="70" y="70"/>
                  <a:pt x="70" y="70"/>
                </a:cubicBezTo>
                <a:cubicBezTo>
                  <a:pt x="80" y="72"/>
                  <a:pt x="84" y="74"/>
                  <a:pt x="84" y="78"/>
                </a:cubicBezTo>
                <a:cubicBezTo>
                  <a:pt x="84" y="84"/>
                  <a:pt x="78" y="87"/>
                  <a:pt x="66" y="87"/>
                </a:cubicBezTo>
                <a:cubicBezTo>
                  <a:pt x="52" y="87"/>
                  <a:pt x="45" y="81"/>
                  <a:pt x="45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8"/>
                  <a:pt x="22" y="111"/>
                  <a:pt x="64" y="111"/>
                </a:cubicBezTo>
                <a:cubicBezTo>
                  <a:pt x="103" y="111"/>
                  <a:pt x="126" y="103"/>
                  <a:pt x="129" y="81"/>
                </a:cubicBezTo>
                <a:cubicBezTo>
                  <a:pt x="137" y="100"/>
                  <a:pt x="156" y="112"/>
                  <a:pt x="188" y="112"/>
                </a:cubicBezTo>
                <a:cubicBezTo>
                  <a:pt x="213" y="112"/>
                  <a:pt x="228" y="105"/>
                  <a:pt x="236" y="94"/>
                </a:cubicBezTo>
                <a:cubicBezTo>
                  <a:pt x="231" y="107"/>
                  <a:pt x="231" y="107"/>
                  <a:pt x="231" y="107"/>
                </a:cubicBezTo>
                <a:cubicBezTo>
                  <a:pt x="271" y="107"/>
                  <a:pt x="271" y="107"/>
                  <a:pt x="271" y="107"/>
                </a:cubicBezTo>
                <a:cubicBezTo>
                  <a:pt x="277" y="92"/>
                  <a:pt x="277" y="92"/>
                  <a:pt x="277" y="92"/>
                </a:cubicBezTo>
                <a:cubicBezTo>
                  <a:pt x="326" y="92"/>
                  <a:pt x="326" y="92"/>
                  <a:pt x="326" y="92"/>
                </a:cubicBezTo>
                <a:cubicBezTo>
                  <a:pt x="332" y="107"/>
                  <a:pt x="332" y="107"/>
                  <a:pt x="332" y="107"/>
                </a:cubicBezTo>
                <a:cubicBezTo>
                  <a:pt x="365" y="107"/>
                  <a:pt x="365" y="107"/>
                  <a:pt x="365" y="107"/>
                </a:cubicBezTo>
                <a:cubicBezTo>
                  <a:pt x="373" y="107"/>
                  <a:pt x="373" y="107"/>
                  <a:pt x="373" y="107"/>
                </a:cubicBezTo>
                <a:cubicBezTo>
                  <a:pt x="404" y="107"/>
                  <a:pt x="404" y="107"/>
                  <a:pt x="404" y="107"/>
                </a:cubicBezTo>
                <a:cubicBezTo>
                  <a:pt x="404" y="48"/>
                  <a:pt x="404" y="48"/>
                  <a:pt x="404" y="48"/>
                </a:cubicBezTo>
                <a:lnTo>
                  <a:pt x="448" y="107"/>
                </a:lnTo>
                <a:close/>
                <a:moveTo>
                  <a:pt x="619" y="65"/>
                </a:moveTo>
                <a:cubicBezTo>
                  <a:pt x="591" y="65"/>
                  <a:pt x="591" y="65"/>
                  <a:pt x="591" y="65"/>
                </a:cubicBezTo>
                <a:cubicBezTo>
                  <a:pt x="605" y="28"/>
                  <a:pt x="605" y="28"/>
                  <a:pt x="605" y="28"/>
                </a:cubicBezTo>
                <a:lnTo>
                  <a:pt x="619" y="65"/>
                </a:lnTo>
                <a:close/>
                <a:moveTo>
                  <a:pt x="676" y="107"/>
                </a:moveTo>
                <a:cubicBezTo>
                  <a:pt x="637" y="4"/>
                  <a:pt x="637" y="4"/>
                  <a:pt x="637" y="4"/>
                </a:cubicBezTo>
                <a:cubicBezTo>
                  <a:pt x="574" y="4"/>
                  <a:pt x="574" y="4"/>
                  <a:pt x="574" y="4"/>
                </a:cubicBezTo>
                <a:cubicBezTo>
                  <a:pt x="542" y="88"/>
                  <a:pt x="542" y="88"/>
                  <a:pt x="542" y="88"/>
                </a:cubicBezTo>
                <a:cubicBezTo>
                  <a:pt x="542" y="4"/>
                  <a:pt x="542" y="4"/>
                  <a:pt x="542" y="4"/>
                </a:cubicBezTo>
                <a:cubicBezTo>
                  <a:pt x="503" y="4"/>
                  <a:pt x="503" y="4"/>
                  <a:pt x="503" y="4"/>
                </a:cubicBezTo>
                <a:cubicBezTo>
                  <a:pt x="503" y="107"/>
                  <a:pt x="503" y="107"/>
                  <a:pt x="503" y="107"/>
                </a:cubicBezTo>
                <a:cubicBezTo>
                  <a:pt x="535" y="107"/>
                  <a:pt x="535" y="107"/>
                  <a:pt x="535" y="107"/>
                </a:cubicBezTo>
                <a:cubicBezTo>
                  <a:pt x="542" y="107"/>
                  <a:pt x="542" y="107"/>
                  <a:pt x="542" y="107"/>
                </a:cubicBezTo>
                <a:cubicBezTo>
                  <a:pt x="575" y="107"/>
                  <a:pt x="575" y="107"/>
                  <a:pt x="575" y="107"/>
                </a:cubicBezTo>
                <a:cubicBezTo>
                  <a:pt x="580" y="92"/>
                  <a:pt x="580" y="92"/>
                  <a:pt x="580" y="92"/>
                </a:cubicBezTo>
                <a:cubicBezTo>
                  <a:pt x="630" y="92"/>
                  <a:pt x="630" y="92"/>
                  <a:pt x="630" y="92"/>
                </a:cubicBezTo>
                <a:cubicBezTo>
                  <a:pt x="635" y="107"/>
                  <a:pt x="635" y="107"/>
                  <a:pt x="635" y="107"/>
                </a:cubicBezTo>
                <a:lnTo>
                  <a:pt x="676" y="107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-135898"/>
            <a:ext cx="913712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Title Slide - Image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1"/>
          </p:nvPr>
        </p:nvSpPr>
        <p:spPr>
          <a:xfrm>
            <a:off x="515936" y="6393416"/>
            <a:ext cx="3492502" cy="2137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30 January 2023</a:t>
            </a:r>
            <a:endParaRPr lang="en-US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15936" y="6156136"/>
            <a:ext cx="3492502" cy="212725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Edition</a:t>
            </a:r>
          </a:p>
        </p:txBody>
      </p:sp>
    </p:spTree>
    <p:extLst>
      <p:ext uri="{BB962C8B-B14F-4D97-AF65-F5344CB8AC3E}">
        <p14:creationId xmlns:p14="http://schemas.microsoft.com/office/powerpoint/2010/main" val="3917291369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30 January 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-135898"/>
            <a:ext cx="87684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Title and Content</a:t>
            </a:r>
          </a:p>
        </p:txBody>
      </p:sp>
      <p:pic>
        <p:nvPicPr>
          <p:cNvPr id="8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45393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5937" y="1787096"/>
            <a:ext cx="3487103" cy="4162854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spcBef>
                <a:spcPts val="500"/>
              </a:spcBef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30 January 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348163" y="1787096"/>
            <a:ext cx="3487103" cy="4162854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spcBef>
                <a:spcPts val="500"/>
              </a:spcBef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180389" y="1787096"/>
            <a:ext cx="3487103" cy="4162854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spcBef>
                <a:spcPts val="500"/>
              </a:spcBef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-135898"/>
            <a:ext cx="73257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Three Content</a:t>
            </a:r>
          </a:p>
        </p:txBody>
      </p:sp>
      <p:pic>
        <p:nvPicPr>
          <p:cNvPr id="10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1631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30 January 2023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-135898"/>
            <a:ext cx="282129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Blank</a:t>
            </a:r>
          </a:p>
        </p:txBody>
      </p:sp>
      <p:pic>
        <p:nvPicPr>
          <p:cNvPr id="6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286025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5937" y="1787096"/>
            <a:ext cx="3492501" cy="4160344"/>
          </a:xfrm>
        </p:spPr>
        <p:txBody>
          <a:bodyPr/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30 January 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348163" y="1773239"/>
            <a:ext cx="7327900" cy="4176712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sv-SE"/>
              <a:t>Click to add picture or use an </a:t>
            </a:r>
            <a:r>
              <a:rPr lang="en-US"/>
              <a:t>image from Scania Image Bank</a:t>
            </a:r>
            <a:endParaRPr lang="sv-SE"/>
          </a:p>
        </p:txBody>
      </p:sp>
      <p:sp>
        <p:nvSpPr>
          <p:cNvPr id="11" name="TextBox 10"/>
          <p:cNvSpPr txBox="1"/>
          <p:nvPr/>
        </p:nvSpPr>
        <p:spPr>
          <a:xfrm>
            <a:off x="0" y="-135898"/>
            <a:ext cx="545021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One Image</a:t>
            </a:r>
          </a:p>
        </p:txBody>
      </p:sp>
      <p:pic>
        <p:nvPicPr>
          <p:cNvPr id="9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7269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5937" y="1787096"/>
            <a:ext cx="3492501" cy="4160344"/>
          </a:xfrm>
        </p:spPr>
        <p:txBody>
          <a:bodyPr/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30 January 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348163" y="1773239"/>
            <a:ext cx="3495675" cy="4176712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sv-SE"/>
              <a:t>Click to add picture or use an </a:t>
            </a:r>
            <a:r>
              <a:rPr lang="en-US"/>
              <a:t>image from Scania Image Bank</a:t>
            </a:r>
            <a:endParaRPr lang="sv-SE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8180386" y="1773239"/>
            <a:ext cx="3495675" cy="4176712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sv-SE"/>
              <a:t>Click to add picture or use an </a:t>
            </a:r>
            <a:r>
              <a:rPr lang="en-US"/>
              <a:t>image from Scania Image Bank</a:t>
            </a:r>
            <a:endParaRPr lang="sv-SE"/>
          </a:p>
        </p:txBody>
      </p:sp>
      <p:sp>
        <p:nvSpPr>
          <p:cNvPr id="13" name="TextBox 12"/>
          <p:cNvSpPr txBox="1"/>
          <p:nvPr/>
        </p:nvSpPr>
        <p:spPr>
          <a:xfrm>
            <a:off x="0" y="-135898"/>
            <a:ext cx="612347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Two Images</a:t>
            </a:r>
          </a:p>
        </p:txBody>
      </p:sp>
      <p:pic>
        <p:nvPicPr>
          <p:cNvPr id="12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944006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5937" y="4042611"/>
            <a:ext cx="3492501" cy="1907339"/>
          </a:xfrm>
        </p:spPr>
        <p:txBody>
          <a:bodyPr/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30 January 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3C6E6-4335-4428-AB21-BBACF8148F3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512763" y="1773239"/>
            <a:ext cx="3495675" cy="1987490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sv-SE"/>
              <a:t>Click to add picture or use an </a:t>
            </a:r>
            <a:r>
              <a:rPr lang="en-US"/>
              <a:t>image from Scania Image Bank</a:t>
            </a:r>
            <a:endParaRPr lang="sv-SE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349748" y="4042611"/>
            <a:ext cx="3492501" cy="1907339"/>
          </a:xfrm>
        </p:spPr>
        <p:txBody>
          <a:bodyPr/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4346574" y="1773239"/>
            <a:ext cx="3495675" cy="1987490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000"/>
            </a:lvl1pPr>
          </a:lstStyle>
          <a:p>
            <a:r>
              <a:rPr lang="sv-SE"/>
              <a:t>Click to add picture or use an </a:t>
            </a:r>
            <a:r>
              <a:rPr lang="en-US"/>
              <a:t>image from Scania Image Bank</a:t>
            </a:r>
            <a:endParaRPr lang="sv-SE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8183559" y="4042611"/>
            <a:ext cx="3492501" cy="1907339"/>
          </a:xfrm>
        </p:spPr>
        <p:txBody>
          <a:bodyPr/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9"/>
          <p:cNvSpPr>
            <a:spLocks noGrp="1"/>
          </p:cNvSpPr>
          <p:nvPr>
            <p:ph type="pic" sz="quarter" idx="18" hasCustomPrompt="1"/>
          </p:nvPr>
        </p:nvSpPr>
        <p:spPr>
          <a:xfrm>
            <a:off x="8180385" y="1773239"/>
            <a:ext cx="3495675" cy="1987490"/>
          </a:xfrm>
          <a:solidFill>
            <a:schemeClr val="accent3"/>
          </a:solidFill>
        </p:spPr>
        <p:txBody>
          <a:bodyPr lIns="360000" rIns="360000"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000"/>
            </a:lvl1pPr>
          </a:lstStyle>
          <a:p>
            <a:r>
              <a:rPr lang="sv-SE"/>
              <a:t>Click to add picture or use an </a:t>
            </a:r>
            <a:r>
              <a:rPr lang="en-US"/>
              <a:t>image from Scania Image Bank</a:t>
            </a:r>
            <a:endParaRPr lang="sv-SE"/>
          </a:p>
        </p:txBody>
      </p:sp>
      <p:sp>
        <p:nvSpPr>
          <p:cNvPr id="17" name="TextBox 16"/>
          <p:cNvSpPr txBox="1"/>
          <p:nvPr/>
        </p:nvSpPr>
        <p:spPr>
          <a:xfrm>
            <a:off x="0" y="-135898"/>
            <a:ext cx="69089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" b="1">
                <a:solidFill>
                  <a:schemeClr val="accent1"/>
                </a:solidFill>
              </a:rPr>
              <a:t>Three Images</a:t>
            </a:r>
          </a:p>
        </p:txBody>
      </p:sp>
      <p:pic>
        <p:nvPicPr>
          <p:cNvPr id="16" name="ScaniaSymbol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9" t="22977" r="20094" b="23512"/>
          <a:stretch/>
        </p:blipFill>
        <p:spPr>
          <a:xfrm>
            <a:off x="11391926" y="261969"/>
            <a:ext cx="595533" cy="53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57074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5938" y="365125"/>
            <a:ext cx="10585556" cy="104775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937" y="1787096"/>
            <a:ext cx="11160124" cy="41628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5936" y="6396945"/>
            <a:ext cx="1044000" cy="2137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accent1"/>
                </a:solidFill>
              </a:defRPr>
            </a:lvl1pPr>
          </a:lstStyle>
          <a:p>
            <a:r>
              <a:rPr lang="sv-SE"/>
              <a:t>30 January 2023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2096" y="6396945"/>
            <a:ext cx="6593660" cy="2137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accent1"/>
                </a:solidFill>
              </a:defRPr>
            </a:lvl1pPr>
          </a:lstStyle>
          <a:p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69226" y="6396945"/>
            <a:ext cx="506835" cy="2137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accent1"/>
                </a:solidFill>
              </a:defRPr>
            </a:lvl1pPr>
          </a:lstStyle>
          <a:p>
            <a:fld id="{0183C6E6-4335-4428-AB21-BBACF8148F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xxLanguageTextBox"/>
          <p:cNvSpPr/>
          <p:nvPr>
            <p:custDataLst>
              <p:tags r:id="rId21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xxLanguageTextBox"/>
          <p:cNvSpPr/>
          <p:nvPr>
            <p:custDataLst>
              <p:tags r:id="rId22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xxLanguageTextBox">
            <a:extLst>
              <a:ext uri="{FF2B5EF4-FFF2-40B4-BE49-F238E27FC236}">
                <a16:creationId xmlns:a16="http://schemas.microsoft.com/office/drawing/2014/main" id="{D282C64E-B707-4A82-BCC6-86C6E5C94ADB}"/>
              </a:ext>
            </a:extLst>
          </p:cNvPr>
          <p:cNvSpPr/>
          <p:nvPr userDrawn="1">
            <p:custDataLst>
              <p:tags r:id="rId23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xxVersionTextBox">
            <a:extLst>
              <a:ext uri="{FF2B5EF4-FFF2-40B4-BE49-F238E27FC236}">
                <a16:creationId xmlns:a16="http://schemas.microsoft.com/office/drawing/2014/main" id="{4A9CA865-536D-4910-A362-DEA19E47BF3C}"/>
              </a:ext>
            </a:extLst>
          </p:cNvPr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GB" sz="2400" err="1"/>
          </a:p>
        </p:txBody>
      </p:sp>
    </p:spTree>
    <p:extLst>
      <p:ext uri="{BB962C8B-B14F-4D97-AF65-F5344CB8AC3E}">
        <p14:creationId xmlns:p14="http://schemas.microsoft.com/office/powerpoint/2010/main" val="1996993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 baseline="0">
          <a:solidFill>
            <a:schemeClr val="accent1"/>
          </a:solidFill>
          <a:latin typeface="Scania Office Bold" panose="000008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536575" indent="-268288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Tx/>
        <a:buChar char="−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893763" indent="-357188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Tx/>
        <a:buChar char="−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258888" indent="-365125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Tx/>
        <a:buChar char="−"/>
        <a:defRPr sz="20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616075" indent="-357188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Tx/>
        <a:buChar char="−"/>
        <a:defRPr sz="20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974850" indent="-358775" algn="l" defTabSz="914400" rtl="0" eaLnBrk="1" latinLnBrk="0" hangingPunct="1">
        <a:lnSpc>
          <a:spcPct val="90000"/>
        </a:lnSpc>
        <a:spcBef>
          <a:spcPts val="500"/>
        </a:spcBef>
        <a:buFont typeface="Scania Office" panose="00000500000000000000" pitchFamily="2" charset="0"/>
        <a:buChar char="–"/>
        <a:defRPr sz="1800" kern="1200" baseline="0">
          <a:solidFill>
            <a:schemeClr val="accent1"/>
          </a:solidFill>
          <a:latin typeface="+mn-lt"/>
          <a:ea typeface="+mn-ea"/>
          <a:cs typeface="+mn-cs"/>
        </a:defRPr>
      </a:lvl6pPr>
      <a:lvl7pPr marL="2335213" indent="-360363" algn="l" defTabSz="914400" rtl="0" eaLnBrk="1" latinLnBrk="0" hangingPunct="1">
        <a:lnSpc>
          <a:spcPct val="90000"/>
        </a:lnSpc>
        <a:spcBef>
          <a:spcPts val="500"/>
        </a:spcBef>
        <a:buFont typeface="Scania Office" panose="00000500000000000000" pitchFamily="2" charset="0"/>
        <a:buChar char="–"/>
        <a:defRPr sz="1800" kern="1200" baseline="0">
          <a:solidFill>
            <a:schemeClr val="accent1"/>
          </a:solidFill>
          <a:latin typeface="+mn-lt"/>
          <a:ea typeface="+mn-ea"/>
          <a:cs typeface="+mn-cs"/>
        </a:defRPr>
      </a:lvl7pPr>
      <a:lvl8pPr marL="2687638" indent="-352425" algn="l" defTabSz="914400" rtl="0" eaLnBrk="1" latinLnBrk="0" hangingPunct="1">
        <a:lnSpc>
          <a:spcPct val="90000"/>
        </a:lnSpc>
        <a:spcBef>
          <a:spcPts val="500"/>
        </a:spcBef>
        <a:buFont typeface="Scania Office" panose="00000500000000000000" pitchFamily="2" charset="0"/>
        <a:buChar char="–"/>
        <a:defRPr sz="18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048000" indent="-360363" algn="l" defTabSz="914400" rtl="0" eaLnBrk="1" latinLnBrk="0" hangingPunct="1">
        <a:lnSpc>
          <a:spcPct val="90000"/>
        </a:lnSpc>
        <a:spcBef>
          <a:spcPts val="500"/>
        </a:spcBef>
        <a:buFont typeface="Scania Office" panose="00000500000000000000" pitchFamily="2" charset="0"/>
        <a:buChar char="–"/>
        <a:defRPr sz="18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3" orient="horz" pos="2160">
          <p15:clr>
            <a:srgbClr val="F26B43"/>
          </p15:clr>
        </p15:guide>
        <p15:guide id="24" pos="325">
          <p15:clr>
            <a:srgbClr val="F26B43"/>
          </p15:clr>
        </p15:guide>
        <p15:guide id="25" pos="7355">
          <p15:clr>
            <a:srgbClr val="F26B43"/>
          </p15:clr>
        </p15:guide>
        <p15:guide id="26" pos="2739">
          <p15:clr>
            <a:srgbClr val="F26B43"/>
          </p15:clr>
        </p15:guide>
        <p15:guide id="27" pos="5155">
          <p15:clr>
            <a:srgbClr val="F26B43"/>
          </p15:clr>
        </p15:guide>
        <p15:guide id="28" orient="horz" pos="1117">
          <p15:clr>
            <a:srgbClr val="F26B43"/>
          </p15:clr>
        </p15:guide>
        <p15:guide id="29" orient="horz" pos="3748">
          <p15:clr>
            <a:srgbClr val="F26B43"/>
          </p15:clr>
        </p15:guide>
        <p15:guide id="30" pos="2525">
          <p15:clr>
            <a:srgbClr val="F26B43"/>
          </p15:clr>
        </p15:guide>
        <p15:guide id="31" pos="4941">
          <p15:clr>
            <a:srgbClr val="F26B43"/>
          </p15:clr>
        </p15:guide>
        <p15:guide id="32" orient="horz" pos="890">
          <p15:clr>
            <a:srgbClr val="F26B43"/>
          </p15:clr>
        </p15:guide>
        <p15:guide id="33" orient="horz" pos="2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ECCD442-B5FF-DAD1-798A-A17361A9F1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/>
              <a:t>IXCC  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F4C411B9-B03A-5324-AFB2-1A186F4FA7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 err="1"/>
              <a:t>Year</a:t>
            </a:r>
            <a:r>
              <a:rPr lang="sv-SE" dirty="0"/>
              <a:t> in </a:t>
            </a:r>
            <a:r>
              <a:rPr lang="sv-SE" dirty="0" err="1"/>
              <a:t>review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528824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ECCD442-B5FF-DAD1-798A-A17361A9F1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313151"/>
            <a:ext cx="10152062" cy="1075643"/>
          </a:xfrm>
        </p:spPr>
        <p:txBody>
          <a:bodyPr/>
          <a:lstStyle/>
          <a:p>
            <a:r>
              <a:rPr lang="en-GB" sz="5400" b="1" i="0" u="none" strike="noStrike" dirty="0">
                <a:effectLst/>
                <a:latin typeface="Söhne"/>
              </a:rPr>
              <a:t>Achievements in 2023(Streaming)</a:t>
            </a:r>
            <a:r>
              <a:rPr lang="sv-SE" sz="5400" dirty="0"/>
              <a:t>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D066F6-4B71-A986-AB86-C84DFDD0A342}"/>
              </a:ext>
            </a:extLst>
          </p:cNvPr>
          <p:cNvSpPr txBox="1"/>
          <p:nvPr/>
        </p:nvSpPr>
        <p:spPr>
          <a:xfrm>
            <a:off x="515938" y="1540702"/>
            <a:ext cx="11421366" cy="328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1"/>
                </a:solidFill>
                <a:effectLst/>
                <a:latin typeface="Söhne"/>
              </a:rPr>
              <a:t>Migrating all existing customers from Cloudera to the Confluent Platform</a:t>
            </a:r>
            <a:r>
              <a:rPr lang="en-GB" sz="3200" b="0" i="0" u="none" strike="noStrike" dirty="0">
                <a:solidFill>
                  <a:schemeClr val="bg1"/>
                </a:solidFill>
                <a:effectLst/>
                <a:latin typeface="Söhne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1"/>
                </a:solidFill>
                <a:effectLst/>
                <a:latin typeface="Söhne"/>
              </a:rPr>
              <a:t>Internal cluster decommission from all environments reduced 40% of cloud cost and Confluent license cost</a:t>
            </a:r>
            <a:r>
              <a:rPr lang="en-GB" sz="3200" b="0" i="0" u="none" strike="noStrike" dirty="0">
                <a:solidFill>
                  <a:schemeClr val="bg1"/>
                </a:solidFill>
                <a:effectLst/>
                <a:latin typeface="Söhne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1"/>
                </a:solidFill>
                <a:effectLst/>
                <a:latin typeface="Söhne"/>
              </a:rPr>
              <a:t>Onboarded customers from Sweden, Brazil and China region.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1"/>
                </a:solidFill>
                <a:effectLst/>
                <a:latin typeface="Söhne"/>
              </a:rPr>
              <a:t>Prod Live Customers are now 41 which has increased approx. 1-2 every month</a:t>
            </a:r>
            <a:r>
              <a:rPr lang="en-GB" sz="3200" b="0" i="0" u="none" strike="noStrike" dirty="0">
                <a:solidFill>
                  <a:schemeClr val="bg1"/>
                </a:solidFill>
                <a:effectLst/>
                <a:latin typeface="Söhne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b="0" i="0" u="none" strike="noStrike" dirty="0">
                <a:solidFill>
                  <a:schemeClr val="bg1"/>
                </a:solidFill>
                <a:effectLst/>
                <a:latin typeface="Söhne"/>
              </a:rPr>
              <a:t>90% of platform activities are automated via </a:t>
            </a:r>
            <a:r>
              <a:rPr lang="en-GB" sz="24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gitlab</a:t>
            </a:r>
            <a:r>
              <a:rPr lang="en-GB" sz="2400" b="0" i="0" u="none" strike="noStrike" dirty="0">
                <a:solidFill>
                  <a:schemeClr val="bg1"/>
                </a:solidFill>
                <a:effectLst/>
                <a:latin typeface="Söhne"/>
              </a:rPr>
              <a:t>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endParaRPr lang="en-SE" sz="2400" dirty="0" err="1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163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ECCD442-B5FF-DAD1-798A-A17361A9F1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938" y="313151"/>
            <a:ext cx="10152062" cy="1075643"/>
          </a:xfrm>
        </p:spPr>
        <p:txBody>
          <a:bodyPr/>
          <a:lstStyle/>
          <a:p>
            <a:r>
              <a:rPr lang="en-GB" b="1" i="0" u="none" strike="noStrike" dirty="0">
                <a:effectLst/>
                <a:latin typeface="Söhne"/>
              </a:rPr>
              <a:t>Targets </a:t>
            </a:r>
            <a:r>
              <a:rPr lang="en-GB" b="1" dirty="0">
                <a:latin typeface="Söhne"/>
              </a:rPr>
              <a:t>for</a:t>
            </a:r>
            <a:r>
              <a:rPr lang="en-GB" b="1" i="0" u="none" strike="noStrike" dirty="0">
                <a:effectLst/>
                <a:latin typeface="Söhne"/>
              </a:rPr>
              <a:t> 2024(Streaming)</a:t>
            </a:r>
            <a:r>
              <a:rPr lang="sv-SE" dirty="0"/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CF13C2-DD04-4652-CF02-3D8F6939438A}"/>
              </a:ext>
            </a:extLst>
          </p:cNvPr>
          <p:cNvSpPr txBox="1"/>
          <p:nvPr/>
        </p:nvSpPr>
        <p:spPr>
          <a:xfrm>
            <a:off x="357274" y="1778696"/>
            <a:ext cx="10715733" cy="3976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sz="3200" b="0" i="0" u="none" strike="noStrike" dirty="0">
                <a:solidFill>
                  <a:schemeClr val="bg1"/>
                </a:solidFill>
                <a:effectLst/>
                <a:latin typeface="Söhne"/>
              </a:rPr>
              <a:t>Optimizing costs for AWS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b="0" i="0" u="none" strike="noStrike" dirty="0">
                <a:solidFill>
                  <a:schemeClr val="bg1"/>
                </a:solidFill>
                <a:effectLst/>
                <a:latin typeface="Söhne"/>
              </a:rPr>
              <a:t>Transitioning to Confluent Cloud from the current platform.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b="0" i="0" u="none" strike="noStrike" dirty="0">
                <a:solidFill>
                  <a:schemeClr val="bg1"/>
                </a:solidFill>
                <a:effectLst/>
                <a:latin typeface="Söhne"/>
              </a:rPr>
              <a:t>Ensuring China production readiness by Q1.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b="0" i="0" u="none" strike="noStrike" dirty="0">
                <a:solidFill>
                  <a:schemeClr val="bg1"/>
                </a:solidFill>
                <a:effectLst/>
                <a:latin typeface="Söhne"/>
              </a:rPr>
              <a:t>Implementing self-service capabilities for the platform.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b="0" i="0" u="none" strike="noStrike" dirty="0">
                <a:solidFill>
                  <a:schemeClr val="bg1"/>
                </a:solidFill>
                <a:effectLst/>
                <a:latin typeface="Söhne"/>
              </a:rPr>
              <a:t>Certifying the team with Confluent expertise.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b="0" i="0" u="none" strike="noStrike" dirty="0">
                <a:solidFill>
                  <a:schemeClr val="bg1"/>
                </a:solidFill>
                <a:effectLst/>
                <a:latin typeface="Söhne"/>
              </a:rPr>
              <a:t>Developing a region-specific disaster recovery and backup strategy.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endParaRPr lang="en-SE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617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252E2648-25FA-264F-2B08-0C803F856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37" y="1817851"/>
            <a:ext cx="11160124" cy="4101344"/>
          </a:xfrm>
          <a:prstGeom prst="rect">
            <a:avLst/>
          </a:prstGeom>
          <a:noFill/>
        </p:spPr>
      </p:pic>
      <p:sp>
        <p:nvSpPr>
          <p:cNvPr id="10" name="Date Placeholder 2">
            <a:extLst>
              <a:ext uri="{FF2B5EF4-FFF2-40B4-BE49-F238E27FC236}">
                <a16:creationId xmlns:a16="http://schemas.microsoft.com/office/drawing/2014/main" id="{65CA7D15-3350-EC55-391E-8017C2BED5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5936" y="6396945"/>
            <a:ext cx="1044000" cy="213783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sv-SE"/>
              <a:t>30 January 2023</a:t>
            </a:r>
            <a:endParaRPr lang="en-US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B2FF2298-0B89-1273-17F8-A67FA7A1C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02096" y="6396945"/>
            <a:ext cx="6593660" cy="213783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GB"/>
              <a:t>Info class internal Department / Name / Subject</a:t>
            </a:r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8F1C5549-8B85-8725-DB79-3B660A0E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9226" y="6396945"/>
            <a:ext cx="506835" cy="213783"/>
          </a:xfrm>
        </p:spPr>
        <p:txBody>
          <a:bodyPr/>
          <a:lstStyle/>
          <a:p>
            <a:pPr>
              <a:spcAft>
                <a:spcPts val="600"/>
              </a:spcAft>
            </a:pPr>
            <a:fld id="{0183C6E6-4335-4428-AB21-BBACF8148F3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BF36D2-0F19-5442-BD41-99F733E83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585556" cy="1047750"/>
          </a:xfrm>
        </p:spPr>
        <p:txBody>
          <a:bodyPr anchor="b">
            <a:normAutofit/>
          </a:bodyPr>
          <a:lstStyle/>
          <a:p>
            <a:r>
              <a:rPr lang="en-SE" dirty="0"/>
              <a:t>Current Architecture</a:t>
            </a:r>
          </a:p>
        </p:txBody>
      </p:sp>
    </p:spTree>
    <p:extLst>
      <p:ext uri="{BB962C8B-B14F-4D97-AF65-F5344CB8AC3E}">
        <p14:creationId xmlns:p14="http://schemas.microsoft.com/office/powerpoint/2010/main" val="220240008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 US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 US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 US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VERSIONTEXTBOX" val="1.0"/>
</p:tagLst>
</file>

<file path=ppt/theme/theme1.xml><?xml version="1.0" encoding="utf-8"?>
<a:theme xmlns:a="http://schemas.openxmlformats.org/drawingml/2006/main" name="Scania">
  <a:themeElements>
    <a:clrScheme name="Scania">
      <a:dk1>
        <a:sysClr val="windowText" lastClr="000000"/>
      </a:dk1>
      <a:lt1>
        <a:sysClr val="window" lastClr="FFFFFF"/>
      </a:lt1>
      <a:dk2>
        <a:srgbClr val="D6001C"/>
      </a:dk2>
      <a:lt2>
        <a:srgbClr val="CEB888"/>
      </a:lt2>
      <a:accent1>
        <a:srgbClr val="041E42"/>
      </a:accent1>
      <a:accent2>
        <a:srgbClr val="97999B"/>
      </a:accent2>
      <a:accent3>
        <a:srgbClr val="C8C9C7"/>
      </a:accent3>
      <a:accent4>
        <a:srgbClr val="E3520C"/>
      </a:accent4>
      <a:accent5>
        <a:srgbClr val="94A596"/>
      </a:accent5>
      <a:accent6>
        <a:srgbClr val="2C5234"/>
      </a:accent6>
      <a:hlink>
        <a:srgbClr val="281E42"/>
      </a:hlink>
      <a:folHlink>
        <a:srgbClr val="281E42"/>
      </a:folHlink>
    </a:clrScheme>
    <a:fontScheme name="Scania">
      <a:majorFont>
        <a:latin typeface="Scania Office Headline Bold"/>
        <a:ea typeface=""/>
        <a:cs typeface=""/>
      </a:majorFont>
      <a:minorFont>
        <a:latin typeface="Scania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lnSpc>
            <a:spcPct val="90000"/>
          </a:lnSpc>
          <a:spcBef>
            <a:spcPts val="1200"/>
          </a:spcBef>
          <a:defRPr sz="2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90000"/>
          </a:lnSpc>
          <a:spcBef>
            <a:spcPts val="1200"/>
          </a:spcBef>
          <a:defRPr sz="2400" dirty="0" err="1" smtClean="0">
            <a:solidFill>
              <a:schemeClr val="accent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28A42A04-534A-BC4A-84D2-547F8DA6AFF3}" vid="{0C555717-C694-304B-83F8-45C348060453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46AC5628224D4597777233C52229F7" ma:contentTypeVersion="15" ma:contentTypeDescription="Create a new document." ma:contentTypeScope="" ma:versionID="1340a3b182d1f9582208be4e5b3b257c">
  <xsd:schema xmlns:xsd="http://www.w3.org/2001/XMLSchema" xmlns:xs="http://www.w3.org/2001/XMLSchema" xmlns:p="http://schemas.microsoft.com/office/2006/metadata/properties" xmlns:ns2="76c7c062-3f10-4bb5-88c1-9a9e28fa239a" xmlns:ns3="deb8b66d-ce4a-481e-b20d-661cc69ebf59" xmlns:ns4="eed12ca6-c8e7-4adf-a156-396e43ae0158" targetNamespace="http://schemas.microsoft.com/office/2006/metadata/properties" ma:root="true" ma:fieldsID="b04a0d74934f0b870b5e3c701bb13aac" ns2:_="" ns3:_="" ns4:_="">
    <xsd:import namespace="76c7c062-3f10-4bb5-88c1-9a9e28fa239a"/>
    <xsd:import namespace="deb8b66d-ce4a-481e-b20d-661cc69ebf59"/>
    <xsd:import namespace="eed12ca6-c8e7-4adf-a156-396e43ae01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4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c7c062-3f10-4bb5-88c1-9a9e28fa23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39b4542d-ed94-4c33-b618-c50f5b46dbc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b8b66d-ce4a-481e-b20d-661cc69ebf5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d12ca6-c8e7-4adf-a156-396e43ae0158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67d3ecea-b94c-4f0b-8c7c-8613512d28bc}" ma:internalName="TaxCatchAll" ma:showField="CatchAllData" ma:web="deb8b66d-ce4a-481e-b20d-661cc69ebf5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ed12ca6-c8e7-4adf-a156-396e43ae0158" xsi:nil="true"/>
    <lcf76f155ced4ddcb4097134ff3c332f xmlns="76c7c062-3f10-4bb5-88c1-9a9e28fa239a">
      <Terms xmlns="http://schemas.microsoft.com/office/infopath/2007/PartnerControls"/>
    </lcf76f155ced4ddcb4097134ff3c332f>
    <SharedWithUsers xmlns="deb8b66d-ce4a-481e-b20d-661cc69ebf59">
      <UserInfo>
        <DisplayName>Dahlberg Sanna</DisplayName>
        <AccountId>62</AccountId>
        <AccountType/>
      </UserInfo>
      <UserInfo>
        <DisplayName>Tiwari Arpit</DisplayName>
        <AccountId>58</AccountId>
        <AccountType/>
      </UserInfo>
      <UserInfo>
        <DisplayName>Gourav Kumar</DisplayName>
        <AccountId>64</AccountId>
        <AccountType/>
      </UserInfo>
      <UserInfo>
        <DisplayName>Shastri Suryanarayana</DisplayName>
        <AccountId>65</AccountId>
        <AccountType/>
      </UserInfo>
      <UserInfo>
        <DisplayName>Eggertsen Peter</DisplayName>
        <AccountId>66</AccountId>
        <AccountType/>
      </UserInfo>
      <UserInfo>
        <DisplayName>Guhrés Jan</DisplayName>
        <AccountId>28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7012AC4F-6F36-44AC-9596-58D6A76830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483268-4268-4DE7-8E94-6629C90FDADD}">
  <ds:schemaRefs>
    <ds:schemaRef ds:uri="76c7c062-3f10-4bb5-88c1-9a9e28fa239a"/>
    <ds:schemaRef ds:uri="deb8b66d-ce4a-481e-b20d-661cc69ebf59"/>
    <ds:schemaRef ds:uri="eed12ca6-c8e7-4adf-a156-396e43ae015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DDAA317-B593-40C1-835D-11E531287B15}">
  <ds:schemaRefs>
    <ds:schemaRef ds:uri="76c7c062-3f10-4bb5-88c1-9a9e28fa239a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infopath/2007/PartnerControls"/>
    <ds:schemaRef ds:uri="eed12ca6-c8e7-4adf-a156-396e43ae0158"/>
    <ds:schemaRef ds:uri="deb8b66d-ce4a-481e-b20d-661cc69ebf59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136</Words>
  <Application>Microsoft Macintosh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Scania Office</vt:lpstr>
      <vt:lpstr>Scania Office Bold</vt:lpstr>
      <vt:lpstr>Scania Office Headline</vt:lpstr>
      <vt:lpstr>Scania Office Headline Bold</vt:lpstr>
      <vt:lpstr>Söhne</vt:lpstr>
      <vt:lpstr>Scania</vt:lpstr>
      <vt:lpstr>IXCC  </vt:lpstr>
      <vt:lpstr>Achievements in 2023(Streaming)  </vt:lpstr>
      <vt:lpstr>Targets for 2024(Streaming)  </vt:lpstr>
      <vt:lpstr>Current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Bigestans Maija</dc:creator>
  <cp:lastModifiedBy>Jameel Junaid Ahmed</cp:lastModifiedBy>
  <cp:revision>4</cp:revision>
  <dcterms:created xsi:type="dcterms:W3CDTF">2023-09-26T07:14:49Z</dcterms:created>
  <dcterms:modified xsi:type="dcterms:W3CDTF">2023-12-12T14:39:15Z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0x0101001046AC5628224D4597777233C52229F7</vt:lpwstr>
  </property>
  <property fmtid="{D5CDD505-2E9C-101B-9397-08002B2CF9AE}" pid="3" name="MSIP_Label_a7f2ec83-e677-438d-afb7-4c7c0dbc872b_Enabled">
    <vt:lpwstr>true</vt:lpwstr>
  </property>
  <property fmtid="{D5CDD505-2E9C-101B-9397-08002B2CF9AE}" pid="4" name="MSIP_Label_a7f2ec83-e677-438d-afb7-4c7c0dbc872b_SetDate">
    <vt:lpwstr>2023-10-02T14:47:13Z</vt:lpwstr>
  </property>
  <property fmtid="{D5CDD505-2E9C-101B-9397-08002B2CF9AE}" pid="5" name="MSIP_Label_a7f2ec83-e677-438d-afb7-4c7c0dbc872b_Method">
    <vt:lpwstr>Standard</vt:lpwstr>
  </property>
  <property fmtid="{D5CDD505-2E9C-101B-9397-08002B2CF9AE}" pid="6" name="MSIP_Label_a7f2ec83-e677-438d-afb7-4c7c0dbc872b_Name">
    <vt:lpwstr>a7f2ec83-e677-438d-afb7-4c7c0dbc872b</vt:lpwstr>
  </property>
  <property fmtid="{D5CDD505-2E9C-101B-9397-08002B2CF9AE}" pid="7" name="MSIP_Label_a7f2ec83-e677-438d-afb7-4c7c0dbc872b_SiteId">
    <vt:lpwstr>3bc062e4-ac9d-4c17-b4dd-3aad637ff1ac</vt:lpwstr>
  </property>
  <property fmtid="{D5CDD505-2E9C-101B-9397-08002B2CF9AE}" pid="8" name="MSIP_Label_a7f2ec83-e677-438d-afb7-4c7c0dbc872b_ActionId">
    <vt:lpwstr>5185a632-1756-4dec-aaff-29769028773b</vt:lpwstr>
  </property>
  <property fmtid="{D5CDD505-2E9C-101B-9397-08002B2CF9AE}" pid="9" name="MSIP_Label_a7f2ec83-e677-438d-afb7-4c7c0dbc872b_ContentBits">
    <vt:lpwstr>0</vt:lpwstr>
  </property>
  <property fmtid="{D5CDD505-2E9C-101B-9397-08002B2CF9AE}" pid="10" name="MediaServiceImageTags">
    <vt:lpwstr/>
  </property>
</Properties>
</file>

<file path=docProps/thumbnail.jpeg>
</file>